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Instrument Sans Medium" panose="020B0604020202020204" charset="0"/>
      <p:regular r:id="rId16"/>
    </p:embeddedFont>
    <p:embeddedFont>
      <p:font typeface="Instrument Sans Semi Bold" panose="020B0604020202020204" charset="0"/>
      <p:regular r:id="rId1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81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161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644" y="1802725"/>
            <a:ext cx="4624149" cy="4624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RIESGO DE CRÉDITO DE CLIENTES con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Javier Soto González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7389" y="800695"/>
            <a:ext cx="10695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Rendimiento Final de Gradient Boosting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310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pesar de que el Grid Search no mejoró sustancialmente el rendimiento inicial de Gradient Boosting, exploramos Random Search con un espacio de búsqueda más amplio, lo que nos llevó a un modelo altamente efectivo, pero nos quedamos con los resultados dados de Grid Search.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1972"/>
            <a:ext cx="4008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Rendimiento Final del Modelo: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9981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0.94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5231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Recall (Clase 1)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7220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Detecta casi todos los clientes en riesgo.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419981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0.35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5231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F1 Score (Clase 1)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572202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Equilibrio entre precisión y recall.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419981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0.23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5231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Accuracy Global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572202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Menos relevante para este problema.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7029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modelo es capaz de detectar la vasta mayoría de clientes con riesgo de impago, un resultado crucial para la prevención de pérdidas.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38958" y="858083"/>
            <a:ext cx="103524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¿Por qué elegimos Gradient Boosting?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4"/>
          <p:cNvSpPr/>
          <p:nvPr/>
        </p:nvSpPr>
        <p:spPr>
          <a:xfrm>
            <a:off x="2755761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Recall &gt; 90%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1804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 el único modelo que logra una detección excepcional de la clase de riesgo, minimizando los falsos negativos.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6065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8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9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10"/>
          <p:cNvSpPr/>
          <p:nvPr/>
        </p:nvSpPr>
        <p:spPr>
          <a:xfrm>
            <a:off x="7178933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27628"/>
            <a:ext cx="31170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Minimiza el Mayor Error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Previene eficazmente las pérdidas financieras directas al identificar casi todos los clientes de impago.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6065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4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5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6"/>
          <p:cNvSpPr/>
          <p:nvPr/>
        </p:nvSpPr>
        <p:spPr>
          <a:xfrm>
            <a:off x="11602105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27628"/>
            <a:ext cx="2918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Estrategia de Negocio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1804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Sacrifica la accuracy global para priorizar la detección de impagos, alineándose con las necesidades bancarias.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693926"/>
            <a:ext cx="13042702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Shape 20"/>
          <p:cNvSpPr/>
          <p:nvPr/>
        </p:nvSpPr>
        <p:spPr>
          <a:xfrm>
            <a:off x="793790" y="5663446"/>
            <a:ext cx="13042702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Shape 21"/>
          <p:cNvSpPr/>
          <p:nvPr/>
        </p:nvSpPr>
        <p:spPr>
          <a:xfrm>
            <a:off x="6974860" y="53537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22"/>
          <p:cNvSpPr/>
          <p:nvPr/>
        </p:nvSpPr>
        <p:spPr>
          <a:xfrm>
            <a:off x="7178933" y="552390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260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Patrones Complejos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751320"/>
            <a:ext cx="12528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 arquitectura de boosting permite capturar relaciones no lineales y patrones sutiles en los datos.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4577" y="516850"/>
            <a:ext cx="6161246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Demostración y Conclusión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7939" y="1480066"/>
            <a:ext cx="1331452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modelo de Gradient Boosting ya está listo para ser implementado, ofreciendo una herramienta poderosa para la toma de decisiones.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7939" y="2180153"/>
            <a:ext cx="3337441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Predicción en Nuevos Clientes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57939" y="2661761"/>
            <a:ext cx="642794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Cargamos un archivo CSV con nuevos clientes: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57939" y="3173968"/>
            <a:ext cx="6427946" cy="1184196"/>
          </a:xfrm>
          <a:prstGeom prst="roundRect">
            <a:avLst>
              <a:gd name="adj" fmla="val 1428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5"/>
          <p:cNvSpPr/>
          <p:nvPr/>
        </p:nvSpPr>
        <p:spPr>
          <a:xfrm>
            <a:off x="648653" y="3173968"/>
            <a:ext cx="6446520" cy="1184196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6"/>
          <p:cNvSpPr/>
          <p:nvPr/>
        </p:nvSpPr>
        <p:spPr>
          <a:xfrm>
            <a:off x="836533" y="3314938"/>
            <a:ext cx="6070759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df_nuevos = pd.read_csv("clientes_nuevos.csv")pred = best_gb.predict(df_nuevos)proba = best_gb.predict_proba(df_nuevos)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7939" y="4569619"/>
            <a:ext cx="234981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Resultado al Usuario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57939" y="5051227"/>
            <a:ext cx="642794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entrega la predicción y la probabilidad asociada: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57939" y="5563433"/>
            <a:ext cx="6427946" cy="1940481"/>
          </a:xfrm>
          <a:prstGeom prst="roundRect">
            <a:avLst>
              <a:gd name="adj" fmla="val 87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Shape 10"/>
          <p:cNvSpPr/>
          <p:nvPr/>
        </p:nvSpPr>
        <p:spPr>
          <a:xfrm>
            <a:off x="665559" y="5571053"/>
            <a:ext cx="6412706" cy="8422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853440" y="5691426"/>
            <a:ext cx="282678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Cliente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4063603" y="5691426"/>
            <a:ext cx="121979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Riesgo (0/1)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5666780" y="5691426"/>
            <a:ext cx="122360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Probabilidad de riesgo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65559" y="6413302"/>
            <a:ext cx="6412706" cy="5414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5"/>
          <p:cNvSpPr/>
          <p:nvPr/>
        </p:nvSpPr>
        <p:spPr>
          <a:xfrm>
            <a:off x="853440" y="6533674"/>
            <a:ext cx="282678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13992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4063603" y="6533674"/>
            <a:ext cx="121979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5666780" y="6533674"/>
            <a:ext cx="122360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0.92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665559" y="6954798"/>
            <a:ext cx="6412706" cy="5414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9"/>
          <p:cNvSpPr/>
          <p:nvPr/>
        </p:nvSpPr>
        <p:spPr>
          <a:xfrm>
            <a:off x="853440" y="7075170"/>
            <a:ext cx="282678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13993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4063603" y="7075170"/>
            <a:ext cx="121979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5666780" y="7075170"/>
            <a:ext cx="122360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0.18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552134" y="2180153"/>
            <a:ext cx="234981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Conclusiones Clave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7552134" y="2661761"/>
            <a:ext cx="642794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Exploración Exhaustiva: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Múltiples modelos evaluados.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7552134" y="3028236"/>
            <a:ext cx="642794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 Negocio: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Foco en métricas críticas (Recall).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552134" y="3394710"/>
            <a:ext cx="642794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Optimización: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Ajuste de hiperparámetros con Grid y Random Search.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552134" y="3761184"/>
            <a:ext cx="642794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Modelo Superior: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Gradient Boosting es la mejor opción.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7552134" y="4249817"/>
            <a:ext cx="267331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Beneficios para el Banco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7552134" y="4731425"/>
            <a:ext cx="6427946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banco puede </a:t>
            </a:r>
            <a:r>
              <a:rPr lang="en-US" sz="14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priorizar análisis manual solo en clientes con mayor probabilidad de impago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lo que optimiza recursos y reduce el riesgo.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4771" y="1992035"/>
            <a:ext cx="10680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¡MUCHAS GRACIAS POR SU ATENCIÓN!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300412"/>
            <a:ext cx="5128855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16" y="3300412"/>
            <a:ext cx="3767971" cy="2721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138" y="3300412"/>
            <a:ext cx="3767971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19" y="843677"/>
            <a:ext cx="6287453" cy="6287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7376041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7588448" y="1464350"/>
            <a:ext cx="5443776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ÍNDICE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7588448" y="2362438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Introducción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8448" y="2787015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Preparación del Dataset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8448" y="3211592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Entrenamiento de Modelos Base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8448" y="3636169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de Modelos Base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8448" y="4060746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5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Importancia del "Recall" en la Predicción de Riesgo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8448" y="4485323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6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Optimización de Modelos con "Grid Search"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88448" y="4909899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7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 Optimizado de "Gradient Boosting"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8448" y="5334476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8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del Modelo Seleccionado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8448" y="5759053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9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Demostración de Predicción con Nuevos Clientes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8448" y="6183630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10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Conclusión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588448" y="6727984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Nuestro principal objetivo es </a:t>
            </a:r>
            <a:r>
              <a:rPr lang="en-US" sz="1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identificar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proactivamente a los </a:t>
            </a:r>
            <a:r>
              <a:rPr lang="en-US" sz="1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clientes con un alto potencial de impago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Esta capacidad predictiva es crucial para: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Reducir las pérdidas financieras del banco.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6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Tomar decisiones de crédito más informadas y seguras.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4758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Utilizamos un conjunto de datos cuidadosamente equilibrado entre </a:t>
            </a:r>
            <a:r>
              <a:rPr lang="en-US" sz="1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clientes solventes (clase 0) y clientes con riesgo de impago (clase 1)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 asegurar un entrenamiento robusto del modelo.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9677" y="1532811"/>
            <a:ext cx="6470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Preparación del Dataset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81751"/>
            <a:ext cx="4196358" cy="4115038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Shape 2"/>
          <p:cNvSpPr/>
          <p:nvPr/>
        </p:nvSpPr>
        <p:spPr>
          <a:xfrm>
            <a:off x="763310" y="2581751"/>
            <a:ext cx="121920" cy="4115038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3"/>
          <p:cNvSpPr/>
          <p:nvPr/>
        </p:nvSpPr>
        <p:spPr>
          <a:xfrm>
            <a:off x="1142524" y="2839045"/>
            <a:ext cx="34084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Limpieza y Revisión Inicial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32946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Verificación de valores nulos.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377166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Revisión de tipos de datos.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21386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 la distribución de clases.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01896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Estandarizar los datos.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581751"/>
            <a:ext cx="4196358" cy="4115038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Shape 9"/>
          <p:cNvSpPr/>
          <p:nvPr/>
        </p:nvSpPr>
        <p:spPr>
          <a:xfrm>
            <a:off x="5186482" y="2581751"/>
            <a:ext cx="121920" cy="4115038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10"/>
          <p:cNvSpPr/>
          <p:nvPr/>
        </p:nvSpPr>
        <p:spPr>
          <a:xfrm>
            <a:off x="5565696" y="283904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Balanceo del Dataset (SMOTE)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565696" y="368379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dataset no estaba balanceado, por ello aplicamos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SMOTE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para: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65696" y="4545687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Prevenir sesgos del modelo.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565696" y="498788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Asegurar suficientes ejemplos de la clase de riesgo (1).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2581751"/>
            <a:ext cx="4196358" cy="4115038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7" name="Shape 15"/>
          <p:cNvSpPr/>
          <p:nvPr/>
        </p:nvSpPr>
        <p:spPr>
          <a:xfrm>
            <a:off x="9609653" y="2581751"/>
            <a:ext cx="121920" cy="4115038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6"/>
          <p:cNvSpPr/>
          <p:nvPr/>
        </p:nvSpPr>
        <p:spPr>
          <a:xfrm>
            <a:off x="9988868" y="283904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División Estratégica del Dataset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988868" y="368379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Dividimos el conjunto de datos para garantizar una evaluación imparcial del modelo: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988868" y="490859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Conjunto de Entrenamiento (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): 80%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988868" y="571369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Conjunto de Prueba (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): 20%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85260" y="477917"/>
            <a:ext cx="6659880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Entrenamiento de Modelos Base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290" y="1368623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Exploramos una variedad de algoritmos de Machine Learning para identificar el enfoque más adecuado para la predicción de riesgo de crédito.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8290" y="1842254"/>
            <a:ext cx="4355425" cy="1696403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3"/>
          <p:cNvSpPr/>
          <p:nvPr/>
        </p:nvSpPr>
        <p:spPr>
          <a:xfrm>
            <a:off x="782002" y="2015966"/>
            <a:ext cx="521375" cy="521375"/>
          </a:xfrm>
          <a:prstGeom prst="roundRect">
            <a:avLst>
              <a:gd name="adj" fmla="val 1753648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354" y="2159318"/>
            <a:ext cx="234553" cy="2345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2002" y="2711053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KNN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82002" y="3086814"/>
            <a:ext cx="40080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K-Nearest Neighbors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5137428" y="1842254"/>
            <a:ext cx="4355425" cy="1696403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Shape 7"/>
          <p:cNvSpPr/>
          <p:nvPr/>
        </p:nvSpPr>
        <p:spPr>
          <a:xfrm>
            <a:off x="5311140" y="2015966"/>
            <a:ext cx="521375" cy="521375"/>
          </a:xfrm>
          <a:prstGeom prst="roundRect">
            <a:avLst>
              <a:gd name="adj" fmla="val 1753648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4491" y="2159318"/>
            <a:ext cx="234553" cy="2345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11140" y="2711053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Logistic Regression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5311140" y="3086814"/>
            <a:ext cx="40080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Regresión Logística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9666565" y="1842254"/>
            <a:ext cx="4355544" cy="1696403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Shape 11"/>
          <p:cNvSpPr/>
          <p:nvPr/>
        </p:nvSpPr>
        <p:spPr>
          <a:xfrm>
            <a:off x="9840277" y="2015966"/>
            <a:ext cx="521375" cy="521375"/>
          </a:xfrm>
          <a:prstGeom prst="roundRect">
            <a:avLst>
              <a:gd name="adj" fmla="val 1753648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3629" y="2159318"/>
            <a:ext cx="234553" cy="23455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0277" y="2711053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Decision Tree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9840277" y="3086814"/>
            <a:ext cx="400812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Árbol de Decisión</a:t>
            </a:r>
            <a:endParaRPr lang="en-US" sz="1350" dirty="0"/>
          </a:p>
        </p:txBody>
      </p:sp>
      <p:sp>
        <p:nvSpPr>
          <p:cNvPr id="19" name="Shape 14"/>
          <p:cNvSpPr/>
          <p:nvPr/>
        </p:nvSpPr>
        <p:spPr>
          <a:xfrm>
            <a:off x="608290" y="3712369"/>
            <a:ext cx="4355425" cy="1696403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Shape 15"/>
          <p:cNvSpPr/>
          <p:nvPr/>
        </p:nvSpPr>
        <p:spPr>
          <a:xfrm>
            <a:off x="782002" y="3886081"/>
            <a:ext cx="521375" cy="521375"/>
          </a:xfrm>
          <a:prstGeom prst="roundRect">
            <a:avLst>
              <a:gd name="adj" fmla="val 1753648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354" y="4029432"/>
            <a:ext cx="234553" cy="23455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82002" y="4581168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Bagging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82002" y="4956929"/>
            <a:ext cx="40080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Agregación Bootstrap</a:t>
            </a:r>
            <a:endParaRPr lang="en-US" sz="1350" dirty="0"/>
          </a:p>
        </p:txBody>
      </p:sp>
      <p:sp>
        <p:nvSpPr>
          <p:cNvPr id="24" name="Shape 18"/>
          <p:cNvSpPr/>
          <p:nvPr/>
        </p:nvSpPr>
        <p:spPr>
          <a:xfrm>
            <a:off x="5137428" y="3712369"/>
            <a:ext cx="4355425" cy="1696403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Shape 19"/>
          <p:cNvSpPr/>
          <p:nvPr/>
        </p:nvSpPr>
        <p:spPr>
          <a:xfrm>
            <a:off x="5311140" y="3886081"/>
            <a:ext cx="521375" cy="521375"/>
          </a:xfrm>
          <a:prstGeom prst="roundRect">
            <a:avLst>
              <a:gd name="adj" fmla="val 1753648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54491" y="4029432"/>
            <a:ext cx="234553" cy="23455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311140" y="4581168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Random Forest</a:t>
            </a:r>
            <a:endParaRPr lang="en-US" sz="1700" dirty="0"/>
          </a:p>
        </p:txBody>
      </p:sp>
      <p:sp>
        <p:nvSpPr>
          <p:cNvPr id="28" name="Text 21"/>
          <p:cNvSpPr/>
          <p:nvPr/>
        </p:nvSpPr>
        <p:spPr>
          <a:xfrm>
            <a:off x="5311140" y="4956929"/>
            <a:ext cx="40080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Bosque Aleatorio</a:t>
            </a:r>
            <a:endParaRPr lang="en-US" sz="1350" dirty="0"/>
          </a:p>
        </p:txBody>
      </p:sp>
      <p:sp>
        <p:nvSpPr>
          <p:cNvPr id="29" name="Shape 22"/>
          <p:cNvSpPr/>
          <p:nvPr/>
        </p:nvSpPr>
        <p:spPr>
          <a:xfrm>
            <a:off x="9666565" y="3712369"/>
            <a:ext cx="4355544" cy="1696403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0" name="Shape 23"/>
          <p:cNvSpPr/>
          <p:nvPr/>
        </p:nvSpPr>
        <p:spPr>
          <a:xfrm>
            <a:off x="9840277" y="3886081"/>
            <a:ext cx="521375" cy="521375"/>
          </a:xfrm>
          <a:prstGeom prst="roundRect">
            <a:avLst>
              <a:gd name="adj" fmla="val 1753648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3629" y="4029432"/>
            <a:ext cx="234553" cy="234553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9840277" y="4581168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AdaBoost</a:t>
            </a:r>
            <a:endParaRPr lang="en-US" sz="1700" dirty="0"/>
          </a:p>
        </p:txBody>
      </p:sp>
      <p:sp>
        <p:nvSpPr>
          <p:cNvPr id="33" name="Text 25"/>
          <p:cNvSpPr/>
          <p:nvPr/>
        </p:nvSpPr>
        <p:spPr>
          <a:xfrm>
            <a:off x="9840277" y="4956929"/>
            <a:ext cx="400812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Adaptative Boosting</a:t>
            </a:r>
            <a:endParaRPr lang="en-US" sz="1350" dirty="0"/>
          </a:p>
        </p:txBody>
      </p:sp>
      <p:sp>
        <p:nvSpPr>
          <p:cNvPr id="34" name="Shape 26"/>
          <p:cNvSpPr/>
          <p:nvPr/>
        </p:nvSpPr>
        <p:spPr>
          <a:xfrm>
            <a:off x="608290" y="5582483"/>
            <a:ext cx="13413819" cy="1696403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Shape 27"/>
          <p:cNvSpPr/>
          <p:nvPr/>
        </p:nvSpPr>
        <p:spPr>
          <a:xfrm>
            <a:off x="782002" y="5756196"/>
            <a:ext cx="521375" cy="521375"/>
          </a:xfrm>
          <a:prstGeom prst="roundRect">
            <a:avLst>
              <a:gd name="adj" fmla="val 1753648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5354" y="5899547"/>
            <a:ext cx="234553" cy="234553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782002" y="6451283"/>
            <a:ext cx="217277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Gradient Boosting</a:t>
            </a:r>
            <a:endParaRPr lang="en-US" sz="1700" dirty="0"/>
          </a:p>
        </p:txBody>
      </p:sp>
      <p:sp>
        <p:nvSpPr>
          <p:cNvPr id="38" name="Text 29"/>
          <p:cNvSpPr/>
          <p:nvPr/>
        </p:nvSpPr>
        <p:spPr>
          <a:xfrm>
            <a:off x="782002" y="6827044"/>
            <a:ext cx="1306639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Impulso Gradiente</a:t>
            </a:r>
            <a:endParaRPr lang="en-US" sz="1350" dirty="0"/>
          </a:p>
        </p:txBody>
      </p:sp>
      <p:sp>
        <p:nvSpPr>
          <p:cNvPr id="39" name="Text 30"/>
          <p:cNvSpPr/>
          <p:nvPr/>
        </p:nvSpPr>
        <p:spPr>
          <a:xfrm>
            <a:off x="608290" y="7474387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 cada modelo, ejecutamos el entrenamiento, predicción y evaluación de métricas clave (accuracy, matriz de confusión, reporte de clasificación).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752" y="986790"/>
            <a:ext cx="4870371" cy="608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CORRELACIONES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1752" y="1790343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PAY_0 → PAY_6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1752" y="2277189"/>
            <a:ext cx="639579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Representan </a:t>
            </a: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medidas consecutivas de retrasos en pagos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cada una aporta información </a:t>
            </a: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temporal específica.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1752" y="2968466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Muy correlacionadas entre sí.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1752" y="3348157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podía eliminar ninguna, puede afectar la predicción del riesgo.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1752" y="3835003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BILL_AMT1 → BILL_AMT6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1752" y="4321850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Representan </a:t>
            </a: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importes de facturas de meses consecutivos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1752" y="4701540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Altamente correlacionadas.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1752" y="5081230"/>
            <a:ext cx="639579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Multicolinealidad alta. Cada mes puede aportar </a:t>
            </a: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patrones diferentes de comportamiento financiero.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81752" y="5879663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PAY_AMT1 → PAY_AMT6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1752" y="6366510"/>
            <a:ext cx="63957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Representan </a:t>
            </a: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pagos realizados en meses consecutivos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81752" y="6746200"/>
            <a:ext cx="639579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Redundancia presente, aunque eliminar alguna puede hacer que el modelo pierda información </a:t>
            </a: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sobre pagos específicos</a:t>
            </a: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5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469" y="1945719"/>
            <a:ext cx="5368290" cy="43379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7461" y="1170742"/>
            <a:ext cx="7635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Resultados de Modelos 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31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análisis inicial de los modelos base reveló diferencias significativas en su rendimiento, especialmente en la detección de la clase de riesgo (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impago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40919"/>
            <a:ext cx="3537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Métricas Clave Analizadas: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220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Precisión general del modelo.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642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Precision (Clase 1)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De los predichos como riesgo, cuántos lo son realmente.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93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Recall (Clase 1)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</a:t>
            </a: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 los clientes en riesgo reales, cuántos fueron detectados. (¡La métrica más importante!)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744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F1 Score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Media armónica de precisión y recall.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540919"/>
            <a:ext cx="3160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Observaciones Críticas: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1220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KNN y Regresión Logística: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Incapaces de detectar clientes de riesgo (Recall ≈ 0).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27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Decision Tree y Bagging: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Bajo rendimiento en la clase 1.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369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Estable, pero con un recall bajo (≈0.20).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811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AdaBoost: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Mejora con un recall de ≈0.37.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2537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Gradient Boosting: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Recall excepcionalmente alto (&gt;0.90)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aunque con una accuracy global más baja.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4599"/>
            <a:ext cx="10969347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 Importancia Crítica del Recall en Riesgo de Crédito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67596" y="1481852"/>
            <a:ext cx="10965656" cy="1370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750"/>
              </a:lnSpc>
              <a:buNone/>
            </a:pPr>
            <a:r>
              <a:rPr lang="en-US" sz="8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¿Por qué Recall?</a:t>
            </a:r>
            <a:endParaRPr lang="en-US" sz="8600" dirty="0"/>
          </a:p>
        </p:txBody>
      </p:sp>
      <p:sp>
        <p:nvSpPr>
          <p:cNvPr id="4" name="Text 2"/>
          <p:cNvSpPr/>
          <p:nvPr/>
        </p:nvSpPr>
        <p:spPr>
          <a:xfrm>
            <a:off x="767596" y="3181469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 el contexto bancario, un </a:t>
            </a:r>
            <a:r>
              <a:rPr lang="en-US" sz="1700" b="1" dirty="0">
                <a:solidFill>
                  <a:srgbClr val="F44444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falso negativo</a:t>
            </a: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(un cliente en riesgo clasificado erróneamente como pagador) representa una </a:t>
            </a:r>
            <a:r>
              <a:rPr lang="en-US" sz="17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pérdida financiera directa e inaceptable</a:t>
            </a: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096566" y="4458891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44444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"Falso Negativo"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096566" y="5130522"/>
            <a:ext cx="1276623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detectar un cliente que finalmente impaga puede generar costos significativos para la institución financiera. 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7596" y="4129921"/>
            <a:ext cx="30480" cy="1598176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6"/>
          <p:cNvSpPr/>
          <p:nvPr/>
        </p:nvSpPr>
        <p:spPr>
          <a:xfrm>
            <a:off x="767596" y="5974794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 el contrario, un </a:t>
            </a:r>
            <a:r>
              <a:rPr lang="en-US" sz="1700" dirty="0">
                <a:solidFill>
                  <a:srgbClr val="1F7135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falso positivo</a:t>
            </a: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(un cliente solvente clasificado como riesgo) tiene un impacto mucho menor. Aunque podría requerir un análisis manual adicional, </a:t>
            </a:r>
            <a:r>
              <a:rPr lang="en-US" sz="1700" dirty="0">
                <a:solidFill>
                  <a:srgbClr val="1F7135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incurre en pérdidas directas.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7596" y="6923246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 ello, nuestro objetivo primordial es </a:t>
            </a:r>
            <a:r>
              <a:rPr lang="en-US" sz="17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maximizar el recall</a:t>
            </a: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la clase de riesgo, incluso si esto implica una ligera disminución en la precisión global del modelo.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1142167"/>
            <a:ext cx="4624030" cy="59452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3057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Optimización de Modelos con Grid Search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0634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Tras identificar los modelos más prometedores, aplicamos Grid Search para ajustar sus hiperparámetros y potenciar su rendimiento predictivo.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40444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280190" y="4399478"/>
            <a:ext cx="3664744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4"/>
          <p:cNvSpPr/>
          <p:nvPr/>
        </p:nvSpPr>
        <p:spPr>
          <a:xfrm>
            <a:off x="6280190" y="457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Modelos Optimados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80190" y="5064204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80190" y="5506403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280190" y="5948601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Gradient Boosting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280190" y="6390799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AdaBoost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171748" y="40444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0171748" y="4399478"/>
            <a:ext cx="3664863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1"/>
          <p:cNvSpPr/>
          <p:nvPr/>
        </p:nvSpPr>
        <p:spPr>
          <a:xfrm>
            <a:off x="10171748" y="457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Resultados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171748" y="5064204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Obtuvimos los conjuntos de parámetros óptimos para cada modelo, buscando mejorar la detección de clientes en riesgo.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1156</Words>
  <Application>Microsoft Office PowerPoint</Application>
  <PresentationFormat>Personalizado</PresentationFormat>
  <Paragraphs>155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Instrument Sans Semi Bold</vt:lpstr>
      <vt:lpstr>Instrument Sans Medium</vt:lpstr>
      <vt:lpstr>Consolas Medium</vt:lpstr>
      <vt:lpstr>Instrument Sans Light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Javier Soto</dc:creator>
  <cp:lastModifiedBy>Jose Rafael Soto Matias</cp:lastModifiedBy>
  <cp:revision>1</cp:revision>
  <dcterms:created xsi:type="dcterms:W3CDTF">2025-11-21T16:21:33Z</dcterms:created>
  <dcterms:modified xsi:type="dcterms:W3CDTF">2025-11-21T16:22:35Z</dcterms:modified>
</cp:coreProperties>
</file>